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40" r:id="rId1"/>
  </p:sldMasterIdLst>
  <p:notesMasterIdLst>
    <p:notesMasterId r:id="rId24"/>
  </p:notesMasterIdLst>
  <p:sldIdLst>
    <p:sldId id="456" r:id="rId2"/>
    <p:sldId id="457" r:id="rId3"/>
    <p:sldId id="458" r:id="rId4"/>
    <p:sldId id="473" r:id="rId5"/>
    <p:sldId id="474" r:id="rId6"/>
    <p:sldId id="480" r:id="rId7"/>
    <p:sldId id="483" r:id="rId8"/>
    <p:sldId id="484" r:id="rId9"/>
    <p:sldId id="460" r:id="rId10"/>
    <p:sldId id="472" r:id="rId11"/>
    <p:sldId id="475" r:id="rId12"/>
    <p:sldId id="481" r:id="rId13"/>
    <p:sldId id="485" r:id="rId14"/>
    <p:sldId id="466" r:id="rId15"/>
    <p:sldId id="467" r:id="rId16"/>
    <p:sldId id="468" r:id="rId17"/>
    <p:sldId id="469" r:id="rId18"/>
    <p:sldId id="461" r:id="rId19"/>
    <p:sldId id="479" r:id="rId20"/>
    <p:sldId id="470" r:id="rId21"/>
    <p:sldId id="476" r:id="rId22"/>
    <p:sldId id="482" r:id="rId23"/>
  </p:sldIdLst>
  <p:sldSz cx="9144000" cy="5143500" type="screen16x9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85402"/>
    <a:srgbClr val="FF5925"/>
    <a:srgbClr val="FF6600"/>
    <a:srgbClr val="CFE1E3"/>
    <a:srgbClr val="CFF9E3"/>
    <a:srgbClr val="FFE0C1"/>
    <a:srgbClr val="99CC00"/>
    <a:srgbClr val="283214"/>
    <a:srgbClr val="B8F6D6"/>
    <a:srgbClr val="3B4A1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44" d="100"/>
          <a:sy n="144" d="100"/>
        </p:scale>
        <p:origin x="654" y="114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200" d="100"/>
        <a:sy n="200" d="100"/>
      </p:scale>
      <p:origin x="0" y="610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5C7488-3810-490F-AA14-F2D6114B0389}" type="datetimeFigureOut">
              <a:rPr lang="ru-RU" smtClean="0"/>
              <a:t>12.04.2023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443FE31-8AE7-4B50-82BC-0504679179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47143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457201"/>
            <a:ext cx="7772400" cy="32004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714750"/>
            <a:ext cx="6400800" cy="9144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12.04.2023</a:t>
            </a:fld>
            <a:endParaRPr lang="ru-RU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12.04.2023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028701"/>
            <a:ext cx="7772400" cy="1878806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051573"/>
            <a:ext cx="7772400" cy="848915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12.04.2023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7" name="Oval 6"/>
          <p:cNvSpPr/>
          <p:nvPr/>
        </p:nvSpPr>
        <p:spPr>
          <a:xfrm>
            <a:off x="4495800" y="2943225"/>
            <a:ext cx="84772" cy="63579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4695825" y="2943225"/>
            <a:ext cx="84772" cy="63579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4296728" y="2943225"/>
            <a:ext cx="84772" cy="63579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12.04.2023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200150"/>
            <a:ext cx="4041648" cy="339471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0"/>
            <a:ext cx="4040188" cy="4572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1" y="1200150"/>
            <a:ext cx="4041775" cy="4572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12.04.2023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1659636"/>
            <a:ext cx="4041648" cy="293522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1659637"/>
            <a:ext cx="4041648" cy="293489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12.04.2023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12.04.2023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8" y="200025"/>
            <a:ext cx="3008313" cy="1571625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8" y="204788"/>
            <a:ext cx="4995863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8" y="1828801"/>
            <a:ext cx="3008313" cy="2765822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12.04.2023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171450"/>
            <a:ext cx="5711824" cy="671513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857250"/>
            <a:ext cx="6054724" cy="3405783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4357688"/>
            <a:ext cx="5711824" cy="40005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12.04.2023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12.04.2023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12.04.2023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20015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3348" y="4767263"/>
            <a:ext cx="2085975" cy="273844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B4C71EC6-210F-42DE-9C53-41977AD35B3D}" type="datetimeFigureOut">
              <a:rPr lang="ru-RU" smtClean="0"/>
              <a:t>12.04.2023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9166" y="4767263"/>
            <a:ext cx="2847975" cy="273844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279" y="4767263"/>
            <a:ext cx="561975" cy="273844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7" name="Oval 6"/>
          <p:cNvSpPr/>
          <p:nvPr/>
        </p:nvSpPr>
        <p:spPr>
          <a:xfrm>
            <a:off x="8457760" y="4874538"/>
            <a:ext cx="84772" cy="63579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569119" y="4874538"/>
            <a:ext cx="84772" cy="63579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3.jpeg"/><Relationship Id="rId7" Type="http://schemas.openxmlformats.org/officeDocument/2006/relationships/image" Target="../media/image6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jpeg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7" Type="http://schemas.openxmlformats.org/officeDocument/2006/relationships/image" Target="../media/image19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7" Type="http://schemas.openxmlformats.org/officeDocument/2006/relationships/image" Target="../media/image23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microsoft.com/office/2007/relationships/hdphoto" Target="../media/hdphoto2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jpeg"/><Relationship Id="rId3" Type="http://schemas.openxmlformats.org/officeDocument/2006/relationships/image" Target="../media/image30.png"/><Relationship Id="rId7" Type="http://schemas.openxmlformats.org/officeDocument/2006/relationships/image" Target="../media/image27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49000"/>
            <a:lum/>
          </a:blip>
          <a:srcRect/>
          <a:stretch>
            <a:fillRect l="-5000" t="-18000" b="-4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08801" y="1478134"/>
            <a:ext cx="7926397" cy="1060956"/>
          </a:xfrm>
          <a:solidFill>
            <a:srgbClr val="FFE0C1">
              <a:alpha val="48000"/>
            </a:srgbClr>
          </a:solidFill>
          <a:ln>
            <a:noFill/>
          </a:ln>
          <a:scene3d>
            <a:camera prst="orthographicFront"/>
            <a:lightRig rig="threePt" dir="t"/>
          </a:scene3d>
          <a:sp3d>
            <a:bevelT w="139700" prst="cross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>
              <a:spcBef>
                <a:spcPts val="600"/>
              </a:spcBef>
            </a:pPr>
            <a:r>
              <a:rPr lang="ru-RU" sz="2400" b="1" i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ru-RU" sz="3200" b="1" i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Как создать 					               		виртуальную выставку</a:t>
            </a:r>
            <a:endParaRPr lang="ru-RU" sz="3200" b="1" i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002060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772689" y="339502"/>
            <a:ext cx="5598622" cy="523220"/>
          </a:xfrm>
          <a:prstGeom prst="rect">
            <a:avLst/>
          </a:prstGeom>
          <a:noFill/>
          <a:ln w="28575">
            <a:noFill/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1400" b="1" i="1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МБУК  «</a:t>
            </a:r>
            <a:r>
              <a:rPr lang="ru-RU" sz="1400" b="1" i="1" dirty="0" err="1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Новомосковская</a:t>
            </a:r>
            <a:r>
              <a:rPr lang="ru-RU" sz="1400" b="1" i="1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  библиотечная  система» </a:t>
            </a:r>
          </a:p>
          <a:p>
            <a:pPr algn="ctr"/>
            <a:r>
              <a:rPr lang="ru-RU" sz="1400" b="1" i="1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Центральная  городская  библиотека  имени  А.  С. Пушкина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07504" y="123478"/>
            <a:ext cx="8928992" cy="4896544"/>
          </a:xfrm>
          <a:prstGeom prst="rect">
            <a:avLst/>
          </a:prstGeom>
          <a:noFill/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n>
                <a:solidFill>
                  <a:srgbClr val="99CC00"/>
                </a:solidFill>
              </a:ln>
            </a:endParaRPr>
          </a:p>
        </p:txBody>
      </p:sp>
    </p:spTree>
    <p:extLst>
      <p:ext uri="{BB962C8B-B14F-4D97-AF65-F5344CB8AC3E}">
        <p14:creationId xmlns:p14="http://schemas.microsoft.com/office/powerpoint/2010/main" val="9825754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19000"/>
            <a:lum/>
          </a:blip>
          <a:srcRect/>
          <a:stretch>
            <a:fillRect l="-5000" t="-18000" b="-4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08801" y="915566"/>
            <a:ext cx="7926397" cy="3024336"/>
          </a:xfrm>
          <a:solidFill>
            <a:srgbClr val="FFE0C1">
              <a:alpha val="20000"/>
            </a:srgbClr>
          </a:solidFill>
          <a:ln>
            <a:noFill/>
          </a:ln>
          <a:scene3d>
            <a:camera prst="orthographicFront"/>
            <a:lightRig rig="threePt" dir="t"/>
          </a:scene3d>
          <a:sp3d>
            <a:bevelT w="139700" prst="cross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>
              <a:spcBef>
                <a:spcPts val="600"/>
              </a:spcBef>
            </a:pPr>
            <a:r>
              <a:rPr lang="ru-RU" sz="2400" b="1" i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ru-RU" sz="3200" dirty="0">
                <a:effectLst/>
              </a:rPr>
              <a:t>Выставочная деятельность библиотек является одним из актуальных направлений библиотечной работы. Выставка – это всегда и творчество </a:t>
            </a:r>
            <a:r>
              <a:rPr lang="ru-RU" sz="3200" dirty="0" smtClean="0">
                <a:effectLst/>
              </a:rPr>
              <a:t/>
            </a:r>
            <a:br>
              <a:rPr lang="ru-RU" sz="3200" dirty="0" smtClean="0">
                <a:effectLst/>
              </a:rPr>
            </a:br>
            <a:r>
              <a:rPr lang="ru-RU" sz="3200" dirty="0" smtClean="0">
                <a:effectLst/>
              </a:rPr>
              <a:t>и </a:t>
            </a:r>
            <a:r>
              <a:rPr lang="ru-RU" sz="3200" dirty="0">
                <a:effectLst/>
              </a:rPr>
              <a:t>возможность соединить в единое целое библиотекаря, книгу и читателя. </a:t>
            </a:r>
            <a:endParaRPr lang="ru-RU" sz="3200" b="1" i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002060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07504" y="123478"/>
            <a:ext cx="8928992" cy="4896544"/>
          </a:xfrm>
          <a:prstGeom prst="rect">
            <a:avLst/>
          </a:prstGeom>
          <a:noFill/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n>
                <a:solidFill>
                  <a:srgbClr val="99CC00"/>
                </a:solidFill>
              </a:ln>
            </a:endParaRPr>
          </a:p>
        </p:txBody>
      </p:sp>
    </p:spTree>
    <p:extLst>
      <p:ext uri="{BB962C8B-B14F-4D97-AF65-F5344CB8AC3E}">
        <p14:creationId xmlns:p14="http://schemas.microsoft.com/office/powerpoint/2010/main" val="25745156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19000"/>
            <a:lum/>
          </a:blip>
          <a:srcRect/>
          <a:stretch>
            <a:fillRect l="-5000" t="-18000" b="-4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07504" y="123478"/>
            <a:ext cx="8928992" cy="4896544"/>
          </a:xfrm>
          <a:prstGeom prst="rect">
            <a:avLst/>
          </a:prstGeom>
          <a:noFill/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n>
                <a:solidFill>
                  <a:srgbClr val="99CC00"/>
                </a:solidFill>
              </a:ln>
            </a:endParaRPr>
          </a:p>
        </p:txBody>
      </p:sp>
      <p:pic>
        <p:nvPicPr>
          <p:cNvPr id="1027" name="Picture 3" descr="\\bib-s-s2-62\ruf\bib-u-redk1\Рабочий стол\Сканы\Выставки КП фото\слов драгоценные клады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255" t="1109" b="6261"/>
          <a:stretch/>
        </p:blipFill>
        <p:spPr bwMode="auto">
          <a:xfrm>
            <a:off x="3473222" y="164510"/>
            <a:ext cx="2197555" cy="4824536"/>
          </a:xfrm>
          <a:prstGeom prst="rect">
            <a:avLst/>
          </a:prstGeom>
          <a:noFill/>
          <a:ln w="28575">
            <a:solidFill>
              <a:schemeClr val="accent3">
                <a:lumMod val="60000"/>
                <a:lumOff val="4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\\bib-s-s2-62\ruf\bib-u-redk1\Рабочий стол\Сканы\Выставки КП фото\Свидетели эпохи перемен\DSC02102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2576778"/>
            <a:ext cx="3203848" cy="2226451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\\bib-s-s2-62\ruf\bib-u-redk1\Рабочий стол\Сканы\9b2a113eff981354bd6b922d6cd4772a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0415" y="483518"/>
            <a:ext cx="2820057" cy="1949936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031" name="Picture 7" descr="\\bib-s-s2-62\ruf\bib-u-redk1\Рабочий стол\Сканы\стопка книги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0415" y="2691917"/>
            <a:ext cx="2596343" cy="23107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\\bib-s-s2-62\ruf\bib-u-redk1\Рабочий стол\Сканы\книга, лист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965" y="352045"/>
            <a:ext cx="2664297" cy="196162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20542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19000"/>
            <a:lum/>
          </a:blip>
          <a:srcRect/>
          <a:stretch>
            <a:fillRect l="-5000" t="-18000" b="-4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1520" y="267494"/>
            <a:ext cx="8640960" cy="3024336"/>
          </a:xfrm>
          <a:solidFill>
            <a:srgbClr val="FFE0C1">
              <a:alpha val="20000"/>
            </a:srgbClr>
          </a:solidFill>
          <a:ln>
            <a:noFill/>
          </a:ln>
          <a:scene3d>
            <a:camera prst="orthographicFront"/>
            <a:lightRig rig="threePt" dir="t"/>
          </a:scene3d>
          <a:sp3d>
            <a:bevelT w="139700" prst="cross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>
              <a:spcBef>
                <a:spcPts val="600"/>
              </a:spcBef>
            </a:pPr>
            <a:r>
              <a:rPr lang="ru-RU" sz="2400" b="1" i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ru-RU" sz="3100" dirty="0" smtClean="0">
                <a:effectLst/>
              </a:rPr>
              <a:t>Время диктует нам необходимость перемен, в том числе и при создании выставок. Сочетание традиционного и нового подразумевает активное внедрение новых технологий в выставочную работу. </a:t>
            </a:r>
            <a:br>
              <a:rPr lang="ru-RU" sz="3100" dirty="0" smtClean="0">
                <a:effectLst/>
              </a:rPr>
            </a:br>
            <a:r>
              <a:rPr lang="ru-RU" sz="3100" dirty="0" smtClean="0">
                <a:effectLst/>
              </a:rPr>
              <a:t>Прежде всего – это электронные технологии.</a:t>
            </a:r>
            <a:endParaRPr lang="ru-RU" sz="3100" b="1" i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002060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07504" y="123478"/>
            <a:ext cx="8928992" cy="4896544"/>
          </a:xfrm>
          <a:prstGeom prst="rect">
            <a:avLst/>
          </a:prstGeom>
          <a:noFill/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n>
                <a:solidFill>
                  <a:srgbClr val="99CC00"/>
                </a:solidFill>
              </a:ln>
            </a:endParaRPr>
          </a:p>
        </p:txBody>
      </p:sp>
      <p:pic>
        <p:nvPicPr>
          <p:cNvPr id="2050" name="Picture 2" descr="\\bib-s-s2-62\ruf\bib-u-redk1\Рабочий стол\век информацион технологий.jpg"/>
          <p:cNvPicPr>
            <a:picLocks noChangeAspect="1" noChangeArrowheads="1"/>
          </p:cNvPicPr>
          <p:nvPr/>
        </p:nvPicPr>
        <p:blipFill rotWithShape="1">
          <a:blip r:embed="rId3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54" b="54674"/>
          <a:stretch/>
        </p:blipFill>
        <p:spPr bwMode="auto">
          <a:xfrm>
            <a:off x="107504" y="3507854"/>
            <a:ext cx="8928992" cy="1512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39474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19000"/>
            <a:lum/>
          </a:blip>
          <a:srcRect/>
          <a:stretch>
            <a:fillRect l="-5000" t="-18000" b="-4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08801" y="483518"/>
            <a:ext cx="7934281" cy="2088232"/>
          </a:xfrm>
          <a:solidFill>
            <a:srgbClr val="FFE0C1">
              <a:alpha val="20000"/>
            </a:srgbClr>
          </a:solidFill>
          <a:ln>
            <a:noFill/>
          </a:ln>
          <a:scene3d>
            <a:camera prst="orthographicFront"/>
            <a:lightRig rig="threePt" dir="t"/>
          </a:scene3d>
          <a:sp3d>
            <a:bevelT w="139700" prst="cross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>
              <a:spcBef>
                <a:spcPts val="600"/>
              </a:spcBef>
            </a:pPr>
            <a:r>
              <a:rPr lang="ru-RU" sz="2400" b="1" i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ru-RU" sz="3200" b="1" dirty="0" smtClean="0">
                <a:effectLst/>
              </a:rPr>
              <a:t>Электронные (или виртуальные</a:t>
            </a:r>
            <a:r>
              <a:rPr lang="ru-RU" sz="3200" b="1" dirty="0">
                <a:effectLst/>
              </a:rPr>
              <a:t>) </a:t>
            </a:r>
            <a:r>
              <a:rPr lang="ru-RU" sz="3200" b="1" dirty="0" smtClean="0">
                <a:effectLst/>
              </a:rPr>
              <a:t> </a:t>
            </a:r>
            <a:r>
              <a:rPr lang="ru-RU" sz="3200" b="1" dirty="0">
                <a:effectLst/>
              </a:rPr>
              <a:t>выставки</a:t>
            </a:r>
            <a:r>
              <a:rPr lang="ru-RU" sz="3200" dirty="0">
                <a:effectLst/>
              </a:rPr>
              <a:t> </a:t>
            </a:r>
            <a:r>
              <a:rPr lang="ru-RU" sz="3200" dirty="0" smtClean="0">
                <a:effectLst/>
              </a:rPr>
              <a:t>– </a:t>
            </a:r>
            <a:r>
              <a:rPr lang="ru-RU" sz="3200" dirty="0">
                <a:effectLst/>
              </a:rPr>
              <a:t>это синтез традиционного книжного и новейшего электронного способов представления информации. </a:t>
            </a:r>
            <a:endParaRPr lang="ru-RU" sz="3200" b="1" i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002060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07504" y="123478"/>
            <a:ext cx="8928992" cy="4896544"/>
          </a:xfrm>
          <a:prstGeom prst="rect">
            <a:avLst/>
          </a:prstGeom>
          <a:noFill/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n>
                <a:solidFill>
                  <a:srgbClr val="99CC00"/>
                </a:solidFill>
              </a:ln>
            </a:endParaRPr>
          </a:p>
        </p:txBody>
      </p:sp>
      <p:pic>
        <p:nvPicPr>
          <p:cNvPr id="3075" name="Picture 3" descr="\\bib-s-s2-62\ruf\bib-u-redk1\Рабочий стол\images (3)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005"/>
          <a:stretch/>
        </p:blipFill>
        <p:spPr bwMode="auto">
          <a:xfrm>
            <a:off x="5652120" y="3323761"/>
            <a:ext cx="2890962" cy="1459755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w="139700" prst="cross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\\bib-s-s2-62\ruf\bib-u-redk1\Рабочий стол\фильм-круг-любимых-книг_Moment-300x219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385" b="8509"/>
          <a:stretch/>
        </p:blipFill>
        <p:spPr bwMode="auto">
          <a:xfrm>
            <a:off x="539552" y="3323761"/>
            <a:ext cx="2857500" cy="1441525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w="101600" prst="riblet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\\bib-s-s2-62\ruf\bib-u-redk1\Рабочий стол\unnamed (2)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107" y="2712852"/>
            <a:ext cx="3457786" cy="1755588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525492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19000"/>
            <a:lum/>
          </a:blip>
          <a:srcRect/>
          <a:stretch>
            <a:fillRect l="-5000" t="-18000" b="-4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\\bib-s-s2-62\ruf\bib-u-redk1\Рабочий стол\Книги-и-компьютер-картинки-022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424"/>
          <a:stretch/>
        </p:blipFill>
        <p:spPr bwMode="auto">
          <a:xfrm>
            <a:off x="107504" y="160727"/>
            <a:ext cx="8928992" cy="48878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Прямоугольник 9"/>
          <p:cNvSpPr/>
          <p:nvPr/>
        </p:nvSpPr>
        <p:spPr>
          <a:xfrm>
            <a:off x="107504" y="123478"/>
            <a:ext cx="8928992" cy="4896544"/>
          </a:xfrm>
          <a:prstGeom prst="rect">
            <a:avLst/>
          </a:prstGeom>
          <a:noFill/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n>
                <a:solidFill>
                  <a:srgbClr val="99CC00"/>
                </a:solidFill>
              </a:ln>
            </a:endParaRPr>
          </a:p>
        </p:txBody>
      </p:sp>
      <p:pic>
        <p:nvPicPr>
          <p:cNvPr id="11" name="Picture 2" descr="\\bib-s-s2-62\ruf\bib-u-redk1\Рабочий стол\Книги-и-компьютер-картинки-022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40" t="12125" r="5474" b="12288"/>
          <a:stretch/>
        </p:blipFill>
        <p:spPr bwMode="auto">
          <a:xfrm>
            <a:off x="467544" y="277023"/>
            <a:ext cx="8208912" cy="45997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\\bib-s-s2-62\ruf\bib-u-redk1\Рабочий стол\115457943_large__8fcb3_3edee706_orig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272" y="411509"/>
            <a:ext cx="1264621" cy="16072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\\bib-s-s2-62\ruf\bib-u-redk1\Рабочий стол\images (1)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411510"/>
            <a:ext cx="1440160" cy="11894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143092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8000"/>
            <a:lum/>
          </a:blip>
          <a:srcRect/>
          <a:stretch>
            <a:fillRect l="-5000" t="-18000" b="-4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107504" y="123478"/>
            <a:ext cx="8928992" cy="4896544"/>
          </a:xfrm>
          <a:prstGeom prst="rect">
            <a:avLst/>
          </a:prstGeom>
          <a:noFill/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n>
                <a:solidFill>
                  <a:srgbClr val="99CC00"/>
                </a:solidFill>
              </a:ln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79512" y="193462"/>
            <a:ext cx="864096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chemeClr val="dk1"/>
                </a:solidFill>
              </a:rPr>
              <a:t>При создании виртуальных выставок используются </a:t>
            </a:r>
            <a:r>
              <a:rPr lang="ru-RU" b="1" dirty="0" smtClean="0">
                <a:solidFill>
                  <a:schemeClr val="dk1"/>
                </a:solidFill>
              </a:rPr>
              <a:t>программы</a:t>
            </a:r>
            <a:r>
              <a:rPr lang="ru-RU" b="1" dirty="0">
                <a:solidFill>
                  <a:schemeClr val="dk1"/>
                </a:solidFill>
              </a:rPr>
              <a:t>: </a:t>
            </a:r>
            <a:r>
              <a:rPr lang="ru-RU" b="1" dirty="0" err="1">
                <a:solidFill>
                  <a:schemeClr val="dk1"/>
                </a:solidFill>
              </a:rPr>
              <a:t>Adobe</a:t>
            </a:r>
            <a:r>
              <a:rPr lang="ru-RU" b="1" dirty="0">
                <a:solidFill>
                  <a:schemeClr val="dk1"/>
                </a:solidFill>
              </a:rPr>
              <a:t> </a:t>
            </a:r>
            <a:r>
              <a:rPr lang="ru-RU" b="1" dirty="0" err="1">
                <a:solidFill>
                  <a:schemeClr val="dk1"/>
                </a:solidFill>
              </a:rPr>
              <a:t>Pho-toshop</a:t>
            </a:r>
            <a:r>
              <a:rPr lang="ru-RU" b="1" dirty="0">
                <a:solidFill>
                  <a:schemeClr val="dk1"/>
                </a:solidFill>
              </a:rPr>
              <a:t>, </a:t>
            </a:r>
            <a:r>
              <a:rPr lang="ru-RU" b="1" dirty="0" err="1">
                <a:solidFill>
                  <a:schemeClr val="dk1"/>
                </a:solidFill>
              </a:rPr>
              <a:t>FSViewer</a:t>
            </a:r>
            <a:r>
              <a:rPr lang="ru-RU" b="1" dirty="0">
                <a:solidFill>
                  <a:schemeClr val="dk1"/>
                </a:solidFill>
              </a:rPr>
              <a:t>, </a:t>
            </a:r>
            <a:r>
              <a:rPr lang="ru-RU" b="1" dirty="0" err="1">
                <a:solidFill>
                  <a:schemeClr val="dk1"/>
                </a:solidFill>
              </a:rPr>
              <a:t>Corel</a:t>
            </a:r>
            <a:r>
              <a:rPr lang="ru-RU" b="1" dirty="0">
                <a:solidFill>
                  <a:schemeClr val="dk1"/>
                </a:solidFill>
              </a:rPr>
              <a:t> DRAW, </a:t>
            </a:r>
            <a:r>
              <a:rPr lang="ru-RU" b="1" dirty="0" err="1">
                <a:solidFill>
                  <a:schemeClr val="dk1"/>
                </a:solidFill>
              </a:rPr>
              <a:t>ImageReady</a:t>
            </a:r>
            <a:r>
              <a:rPr lang="ru-RU" b="1" dirty="0">
                <a:solidFill>
                  <a:schemeClr val="dk1"/>
                </a:solidFill>
              </a:rPr>
              <a:t>. При размещении выставки на сайте, блоге, используется программный язык HTML. Сканирование обложек, иллюстраций по распознаванию и правке текстов производится в программе </a:t>
            </a:r>
            <a:r>
              <a:rPr lang="ru-RU" b="1" dirty="0" err="1">
                <a:solidFill>
                  <a:schemeClr val="dk1"/>
                </a:solidFill>
              </a:rPr>
              <a:t>FineReader</a:t>
            </a:r>
            <a:r>
              <a:rPr lang="ru-RU" b="1" dirty="0">
                <a:solidFill>
                  <a:schemeClr val="dk1"/>
                </a:solidFill>
              </a:rPr>
              <a:t>.</a:t>
            </a:r>
          </a:p>
        </p:txBody>
      </p:sp>
      <p:pic>
        <p:nvPicPr>
          <p:cNvPr id="1026" name="Picture 2" descr="\\bib-s-s2-62\ruf\bib-u-redk1\Рабочий стол\1621160303_adobe-photoshop-2021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324" r="5586"/>
          <a:stretch/>
        </p:blipFill>
        <p:spPr bwMode="auto">
          <a:xfrm>
            <a:off x="467544" y="1682996"/>
            <a:ext cx="2359440" cy="28668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\\bib-s-s2-62\ruf\bib-u-redk1\Рабочий стол\i11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07" t="77059" r="19547"/>
          <a:stretch/>
        </p:blipFill>
        <p:spPr bwMode="auto">
          <a:xfrm>
            <a:off x="1150679" y="4190185"/>
            <a:ext cx="970522" cy="259202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\\bib-s-s2-62\ruf\bib-u-redk1\Рабочий стол\Corel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3095" y="1682995"/>
            <a:ext cx="2205702" cy="2866875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5" descr="\\bib-s-s2-62\ruf\bib-u-redk1\Рабочий стол\FastStone-Image-Viewer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8854" y="2237282"/>
            <a:ext cx="3917236" cy="2448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\\bib-s-s2-62\ruf\bib-u-redk1\Рабочий стол\1621160303_adobe-photoshop-2021.jpg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177" t="59578" r="43528" b="34618"/>
          <a:stretch/>
        </p:blipFill>
        <p:spPr bwMode="auto">
          <a:xfrm>
            <a:off x="467544" y="2787774"/>
            <a:ext cx="613964" cy="6625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4" descr="\\bib-s-s2-62\ruf\bib-u-redk1\Рабочий стол\i11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95" t="5808" r="19261" b="28754"/>
          <a:stretch/>
        </p:blipFill>
        <p:spPr bwMode="auto">
          <a:xfrm>
            <a:off x="360950" y="2693238"/>
            <a:ext cx="827151" cy="768180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76644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19000"/>
            <a:lum/>
          </a:blip>
          <a:srcRect/>
          <a:stretch>
            <a:fillRect l="-5000" t="-18000" b="-4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07504" y="123478"/>
            <a:ext cx="8928992" cy="4896544"/>
          </a:xfrm>
          <a:prstGeom prst="rect">
            <a:avLst/>
          </a:prstGeom>
          <a:noFill/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n>
                <a:solidFill>
                  <a:srgbClr val="99CC00"/>
                </a:solidFill>
              </a:ln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ctrTitle"/>
          </p:nvPr>
        </p:nvSpPr>
        <p:spPr>
          <a:xfrm>
            <a:off x="323528" y="339502"/>
            <a:ext cx="8496943" cy="1008112"/>
          </a:xfrm>
          <a:solidFill>
            <a:srgbClr val="FFE0C1">
              <a:alpha val="48000"/>
            </a:srgbClr>
          </a:solidFill>
          <a:ln>
            <a:noFill/>
          </a:ln>
          <a:scene3d>
            <a:camera prst="orthographicFront"/>
            <a:lightRig rig="threePt" dir="t"/>
          </a:scene3d>
          <a:sp3d>
            <a:bevelT w="139700" prst="cross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>
              <a:spcBef>
                <a:spcPts val="600"/>
              </a:spcBef>
            </a:pPr>
            <a:r>
              <a:rPr lang="ru-RU" sz="2400" b="1" i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ru-RU" sz="2800" dirty="0" smtClean="0">
                <a:effectLst/>
              </a:rPr>
              <a:t>Программы </a:t>
            </a:r>
            <a:r>
              <a:rPr lang="ru-RU" sz="2800" b="1" dirty="0" smtClean="0">
                <a:effectLst/>
              </a:rPr>
              <a:t>«</a:t>
            </a:r>
            <a:r>
              <a:rPr lang="en-US" sz="2800" b="1" dirty="0" smtClean="0">
                <a:effectLst/>
              </a:rPr>
              <a:t>Paint</a:t>
            </a:r>
            <a:r>
              <a:rPr lang="ru-RU" sz="2800" b="1" dirty="0" smtClean="0">
                <a:effectLst/>
              </a:rPr>
              <a:t>» </a:t>
            </a:r>
            <a:r>
              <a:rPr lang="ru-RU" sz="2800" dirty="0" smtClean="0">
                <a:effectLst/>
              </a:rPr>
              <a:t>и</a:t>
            </a:r>
            <a:r>
              <a:rPr lang="ru-RU" sz="2800" dirty="0">
                <a:effectLst/>
              </a:rPr>
              <a:t> </a:t>
            </a:r>
            <a:r>
              <a:rPr lang="ru-RU" sz="2800" dirty="0" smtClean="0">
                <a:effectLst/>
              </a:rPr>
              <a:t>«</a:t>
            </a:r>
            <a:r>
              <a:rPr lang="en-US" sz="2800" b="1" dirty="0" smtClean="0">
                <a:effectLst/>
              </a:rPr>
              <a:t>Microsoft Office Picture Manager</a:t>
            </a:r>
            <a:r>
              <a:rPr lang="ru-RU" sz="2800" b="1" dirty="0" smtClean="0">
                <a:effectLst/>
              </a:rPr>
              <a:t>»</a:t>
            </a:r>
            <a:endParaRPr lang="ru-RU" sz="2400" b="1" i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002060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2050" name="Picture 2" descr="\\bib-s-s2-62\ruf\bib-u-redk1\Рабочий стол\kak-obrabotat-kartinki-pered-zagruzkoj-na-blog-s-pomoshhyu-microsoft-office-picture-manager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533" t="9326" r="3624" b="20768"/>
          <a:stretch/>
        </p:blipFill>
        <p:spPr bwMode="auto">
          <a:xfrm>
            <a:off x="2905129" y="1666490"/>
            <a:ext cx="6017787" cy="3162748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297" t="9625" b="42398"/>
          <a:stretch/>
        </p:blipFill>
        <p:spPr bwMode="auto">
          <a:xfrm>
            <a:off x="3014639" y="2631009"/>
            <a:ext cx="1557361" cy="621843"/>
          </a:xfrm>
          <a:prstGeom prst="rect">
            <a:avLst/>
          </a:prstGeom>
          <a:noFill/>
          <a:ln w="19050">
            <a:solidFill>
              <a:schemeClr val="accent3">
                <a:lumMod val="60000"/>
                <a:lumOff val="4000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2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621" t="32598" r="23769" b="42398"/>
          <a:stretch/>
        </p:blipFill>
        <p:spPr bwMode="auto">
          <a:xfrm>
            <a:off x="4172202" y="2923782"/>
            <a:ext cx="175560" cy="324082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Picture 2" descr="\\bib-s-s2-62\ruf\bib-u-redk1\Рабочий стол\kak-obrabotat-kartinki-pered-zagruzkoj-na-blog-s-pomoshhyu-microsoft-office-picture-manager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533" t="29529" r="69442" b="20768"/>
          <a:stretch/>
        </p:blipFill>
        <p:spPr bwMode="auto">
          <a:xfrm>
            <a:off x="259287" y="1666315"/>
            <a:ext cx="2399777" cy="3173073"/>
          </a:xfrm>
          <a:prstGeom prst="rect">
            <a:avLst/>
          </a:prstGeom>
          <a:noFill/>
          <a:ln>
            <a:solidFill>
              <a:schemeClr val="tx2">
                <a:lumMod val="60000"/>
                <a:lumOff val="4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4" descr="\\bib-s-s2-62\ruf\bib-u-redk1\Рабочий стол\GfOla7.pn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04" t="3110" r="7970" b="5542"/>
          <a:stretch/>
        </p:blipFill>
        <p:spPr bwMode="auto">
          <a:xfrm>
            <a:off x="596965" y="1816309"/>
            <a:ext cx="1724419" cy="25028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012" b="64867"/>
          <a:stretch/>
        </p:blipFill>
        <p:spPr bwMode="auto">
          <a:xfrm>
            <a:off x="714393" y="4448812"/>
            <a:ext cx="1440160" cy="288032"/>
          </a:xfrm>
          <a:prstGeom prst="rect">
            <a:avLst/>
          </a:prstGeom>
          <a:noFill/>
          <a:ln w="9525">
            <a:solidFill>
              <a:srgbClr val="FFC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" name="Picture 5" descr="\\bib-s-s2-62\ruf\bib-u-redk1\Рабочий стол\maxresdefault.jpg"/>
          <p:cNvPicPr>
            <a:picLocks noChangeAspect="1" noChangeArrowheads="1"/>
          </p:cNvPicPr>
          <p:nvPr/>
        </p:nvPicPr>
        <p:blipFill rotWithShape="1"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rgbClr val="E85402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46" t="44065" r="16071" b="33378"/>
          <a:stretch/>
        </p:blipFill>
        <p:spPr bwMode="auto">
          <a:xfrm>
            <a:off x="973903" y="4463696"/>
            <a:ext cx="921139" cy="258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06146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19000"/>
            <a:lum/>
          </a:blip>
          <a:srcRect/>
          <a:stretch>
            <a:fillRect l="-5000" t="-18000" b="-4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07504" y="123478"/>
            <a:ext cx="8928992" cy="4896544"/>
          </a:xfrm>
          <a:prstGeom prst="rect">
            <a:avLst/>
          </a:prstGeom>
          <a:noFill/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n>
                <a:solidFill>
                  <a:srgbClr val="99CC00"/>
                </a:solidFill>
              </a:ln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95485"/>
            <a:ext cx="8568952" cy="47820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3565116"/>
            <a:ext cx="2306828" cy="1296144"/>
          </a:xfrm>
          <a:prstGeom prst="rect">
            <a:avLst/>
          </a:prstGeom>
          <a:noFill/>
          <a:ln w="19050">
            <a:solidFill>
              <a:schemeClr val="accent3">
                <a:lumMod val="60000"/>
                <a:lumOff val="4000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012" b="64867"/>
          <a:stretch/>
        </p:blipFill>
        <p:spPr bwMode="auto">
          <a:xfrm>
            <a:off x="7020272" y="4011910"/>
            <a:ext cx="1440160" cy="2880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428" t="32265" r="38863" b="44553"/>
          <a:stretch/>
        </p:blipFill>
        <p:spPr bwMode="auto">
          <a:xfrm>
            <a:off x="7236296" y="3971001"/>
            <a:ext cx="855574" cy="3407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Заголовок 1"/>
          <p:cNvSpPr>
            <a:spLocks noGrp="1"/>
          </p:cNvSpPr>
          <p:nvPr>
            <p:ph type="ctrTitle"/>
          </p:nvPr>
        </p:nvSpPr>
        <p:spPr>
          <a:xfrm>
            <a:off x="395536" y="4289131"/>
            <a:ext cx="2592288" cy="576064"/>
          </a:xfrm>
          <a:solidFill>
            <a:srgbClr val="FFE0C1">
              <a:alpha val="48000"/>
            </a:srgbClr>
          </a:solidFill>
          <a:ln>
            <a:noFill/>
          </a:ln>
          <a:scene3d>
            <a:camera prst="orthographicFront"/>
            <a:lightRig rig="threePt" dir="t"/>
          </a:scene3d>
          <a:sp3d>
            <a:bevelT w="139700" prst="cross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>
              <a:spcBef>
                <a:spcPts val="600"/>
              </a:spcBef>
            </a:pPr>
            <a:r>
              <a:rPr lang="ru-RU" sz="2400" b="1" i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ru-RU" sz="2800" b="1" i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P</a:t>
            </a:r>
            <a:r>
              <a:rPr lang="ru-RU" sz="2400" b="1" i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ower</a:t>
            </a:r>
            <a:r>
              <a:rPr lang="ru-RU" sz="2400" b="1" i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ru-RU" sz="2800" b="1" i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P</a:t>
            </a:r>
            <a:r>
              <a:rPr lang="ru-RU" sz="2400" b="1" i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oint</a:t>
            </a:r>
            <a:endParaRPr lang="ru-RU" sz="2400" b="1" i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002060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610186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19000"/>
            <a:lum/>
          </a:blip>
          <a:srcRect/>
          <a:stretch>
            <a:fillRect l="-5000" t="-18000" b="-4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07504" y="123478"/>
            <a:ext cx="8928992" cy="4896544"/>
          </a:xfrm>
          <a:prstGeom prst="rect">
            <a:avLst/>
          </a:prstGeom>
          <a:noFill/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n>
                <a:solidFill>
                  <a:srgbClr val="99CC00"/>
                </a:solidFill>
              </a:ln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13" t="5736" r="25881" b="50430"/>
          <a:stretch/>
        </p:blipFill>
        <p:spPr bwMode="auto">
          <a:xfrm>
            <a:off x="112847" y="123477"/>
            <a:ext cx="8923649" cy="4256360"/>
          </a:xfrm>
          <a:prstGeom prst="rect">
            <a:avLst/>
          </a:prstGeom>
          <a:noFill/>
          <a:ln w="19050">
            <a:solidFill>
              <a:schemeClr val="accent3">
                <a:lumMod val="60000"/>
                <a:lumOff val="4000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12848" y="4379837"/>
            <a:ext cx="8923648" cy="615553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solidFill>
              <a:schemeClr val="accent6">
                <a:lumMod val="20000"/>
                <a:lumOff val="80000"/>
              </a:schemeClr>
            </a:solidFill>
          </a:ln>
          <a:scene3d>
            <a:camera prst="orthographicFront"/>
            <a:lightRig rig="threePt" dir="t"/>
          </a:scene3d>
          <a:sp3d>
            <a:bevelT prst="slope"/>
          </a:sp3d>
        </p:spPr>
        <p:txBody>
          <a:bodyPr wrap="square">
            <a:spAutoFit/>
          </a:bodyPr>
          <a:lstStyle/>
          <a:p>
            <a:pPr algn="ctr"/>
            <a:r>
              <a:rPr lang="ru-RU" sz="1700" b="1" dirty="0" smtClean="0"/>
              <a:t>На сайте МБУК «НБС</a:t>
            </a:r>
            <a:r>
              <a:rPr lang="ru-RU" sz="1700" b="1" smtClean="0"/>
              <a:t>» старые виртуальные </a:t>
            </a:r>
            <a:r>
              <a:rPr lang="ru-RU" sz="1700" b="1" dirty="0" smtClean="0"/>
              <a:t>выставки можно найти в разделе «Библиотека рекомендует».</a:t>
            </a:r>
            <a:endParaRPr lang="ru-RU" sz="1700" b="1" dirty="0"/>
          </a:p>
        </p:txBody>
      </p:sp>
    </p:spTree>
    <p:extLst>
      <p:ext uri="{BB962C8B-B14F-4D97-AF65-F5344CB8AC3E}">
        <p14:creationId xmlns:p14="http://schemas.microsoft.com/office/powerpoint/2010/main" val="3320782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19000"/>
            <a:lum/>
          </a:blip>
          <a:srcRect/>
          <a:stretch>
            <a:fillRect l="-5000" t="-18000" b="-4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07504" y="123478"/>
            <a:ext cx="8928992" cy="4896544"/>
          </a:xfrm>
          <a:prstGeom prst="rect">
            <a:avLst/>
          </a:prstGeom>
          <a:noFill/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n>
                <a:solidFill>
                  <a:srgbClr val="99CC00"/>
                </a:solidFill>
              </a:ln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ctrTitle"/>
          </p:nvPr>
        </p:nvSpPr>
        <p:spPr>
          <a:xfrm>
            <a:off x="683568" y="267494"/>
            <a:ext cx="7416824" cy="576064"/>
          </a:xfrm>
          <a:solidFill>
            <a:srgbClr val="FFE0C1">
              <a:alpha val="48000"/>
            </a:srgbClr>
          </a:solidFill>
          <a:ln>
            <a:noFill/>
          </a:ln>
          <a:scene3d>
            <a:camera prst="orthographicFront"/>
            <a:lightRig rig="threePt" dir="t"/>
          </a:scene3d>
          <a:sp3d>
            <a:bevelT w="139700" prst="cross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>
              <a:spcBef>
                <a:spcPts val="600"/>
              </a:spcBef>
            </a:pPr>
            <a:r>
              <a:rPr lang="ru-RU" sz="2400" b="1" i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ru-RU" sz="2400" b="1" i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Как создать виртуальную </a:t>
            </a:r>
            <a:r>
              <a:rPr lang="ru-RU" sz="2400" b="1" i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выставку</a:t>
            </a:r>
            <a:endParaRPr lang="ru-RU" sz="2400" b="1" i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002060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1094422"/>
            <a:ext cx="2219203" cy="18092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Прямоугольник 10"/>
          <p:cNvSpPr/>
          <p:nvPr/>
        </p:nvSpPr>
        <p:spPr>
          <a:xfrm>
            <a:off x="272542" y="1094422"/>
            <a:ext cx="660648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buFont typeface="Arial" pitchFamily="34" charset="0"/>
              <a:buChar char="•"/>
            </a:pPr>
            <a:r>
              <a:rPr lang="ru-RU" b="1" dirty="0"/>
              <a:t>Выберите тему вашей электронной выставки.</a:t>
            </a:r>
          </a:p>
          <a:p>
            <a:pPr lvl="0" algn="just">
              <a:buFont typeface="Arial" pitchFamily="34" charset="0"/>
              <a:buChar char="•"/>
            </a:pPr>
            <a:r>
              <a:rPr lang="ru-RU" b="1" dirty="0" smtClean="0"/>
              <a:t>Решите</a:t>
            </a:r>
            <a:r>
              <a:rPr lang="ru-RU" b="1" dirty="0"/>
              <a:t>, какой </a:t>
            </a:r>
            <a:r>
              <a:rPr lang="ru-RU" b="1" dirty="0" smtClean="0"/>
              <a:t>материал будет </a:t>
            </a:r>
            <a:r>
              <a:rPr lang="ru-RU" b="1" dirty="0"/>
              <a:t>вам необходим для организации </a:t>
            </a:r>
            <a:r>
              <a:rPr lang="ru-RU" b="1" dirty="0" smtClean="0"/>
              <a:t>выставки, и подберите необходимую литературу, иллюстрации и другой материал.</a:t>
            </a:r>
            <a:endParaRPr lang="ru-RU" b="1" dirty="0"/>
          </a:p>
          <a:p>
            <a:pPr lvl="0">
              <a:buFont typeface="Arial" pitchFamily="34" charset="0"/>
              <a:buChar char="•"/>
            </a:pPr>
            <a:r>
              <a:rPr lang="ru-RU" b="1" dirty="0"/>
              <a:t>Составьте </a:t>
            </a:r>
            <a:r>
              <a:rPr lang="ru-RU" b="1" dirty="0" smtClean="0"/>
              <a:t>схему (план) </a:t>
            </a:r>
            <a:r>
              <a:rPr lang="ru-RU" b="1" dirty="0"/>
              <a:t>выставки</a:t>
            </a:r>
            <a:r>
              <a:rPr lang="ru-RU" b="1" dirty="0" smtClean="0"/>
              <a:t>.</a:t>
            </a:r>
            <a:endParaRPr lang="ru-RU" b="1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291822" y="2586476"/>
            <a:ext cx="8456642" cy="23698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/>
              <a:t>Начать </a:t>
            </a:r>
            <a:r>
              <a:rPr lang="ru-RU" sz="2000" b="1" dirty="0"/>
              <a:t>оформление выставки </a:t>
            </a:r>
            <a:endParaRPr lang="ru-RU" sz="2000" b="1" dirty="0" smtClean="0"/>
          </a:p>
          <a:p>
            <a:pPr algn="ctr"/>
            <a:r>
              <a:rPr lang="ru-RU" sz="2000" b="1" dirty="0" smtClean="0"/>
              <a:t>в </a:t>
            </a:r>
            <a:r>
              <a:rPr lang="ru-RU" sz="2000" b="1" dirty="0"/>
              <a:t>формате </a:t>
            </a:r>
            <a:r>
              <a:rPr lang="ru-RU" sz="2000" b="1" dirty="0" err="1"/>
              <a:t>Power</a:t>
            </a:r>
            <a:r>
              <a:rPr lang="ru-RU" sz="2000" b="1" dirty="0"/>
              <a:t> </a:t>
            </a:r>
            <a:r>
              <a:rPr lang="ru-RU" sz="2000" b="1" dirty="0" err="1"/>
              <a:t>Point</a:t>
            </a:r>
            <a:r>
              <a:rPr lang="ru-RU" sz="2000" b="1" dirty="0"/>
              <a:t>. </a:t>
            </a:r>
          </a:p>
          <a:p>
            <a:pPr lvl="0" algn="just">
              <a:buFont typeface="Arial" pitchFamily="34" charset="0"/>
              <a:buChar char="•"/>
            </a:pPr>
            <a:r>
              <a:rPr lang="ru-RU" b="1" dirty="0"/>
              <a:t>Создать слайды презентации самостоятельно, или используя шаблоны.</a:t>
            </a:r>
          </a:p>
          <a:p>
            <a:pPr lvl="0" algn="just">
              <a:buFont typeface="Arial" pitchFamily="34" charset="0"/>
              <a:buChar char="•"/>
            </a:pPr>
            <a:r>
              <a:rPr lang="ru-RU" b="1" dirty="0"/>
              <a:t>Проиллюстрируйте слайды, используя подготовленные материалы, </a:t>
            </a:r>
            <a:r>
              <a:rPr lang="ru-RU" b="1" dirty="0" smtClean="0"/>
              <a:t>       а </a:t>
            </a:r>
            <a:r>
              <a:rPr lang="ru-RU" b="1" dirty="0"/>
              <a:t>также эффекты анимации.</a:t>
            </a:r>
          </a:p>
          <a:p>
            <a:pPr lvl="0" algn="just">
              <a:buFont typeface="Arial" pitchFamily="34" charset="0"/>
              <a:buChar char="•"/>
            </a:pPr>
            <a:r>
              <a:rPr lang="ru-RU" b="1" dirty="0" smtClean="0"/>
              <a:t>Исправьте </a:t>
            </a:r>
            <a:r>
              <a:rPr lang="ru-RU" b="1" dirty="0"/>
              <a:t>замеченные вами недостатки.</a:t>
            </a:r>
          </a:p>
          <a:p>
            <a:pPr lvl="0" algn="just">
              <a:buFont typeface="Arial" pitchFamily="34" charset="0"/>
              <a:buChar char="•"/>
            </a:pPr>
            <a:r>
              <a:rPr lang="ru-RU" b="1" dirty="0"/>
              <a:t>Подготовьте электронную выставку  к показу.</a:t>
            </a:r>
          </a:p>
        </p:txBody>
      </p:sp>
    </p:spTree>
    <p:extLst>
      <p:ext uri="{BB962C8B-B14F-4D97-AF65-F5344CB8AC3E}">
        <p14:creationId xmlns:p14="http://schemas.microsoft.com/office/powerpoint/2010/main" val="962067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19000"/>
            <a:lum/>
          </a:blip>
          <a:srcRect/>
          <a:stretch>
            <a:fillRect l="-5000" t="-18000" b="-4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07504" y="123478"/>
            <a:ext cx="8928992" cy="4896544"/>
          </a:xfrm>
          <a:prstGeom prst="rect">
            <a:avLst/>
          </a:prstGeom>
          <a:noFill/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n>
                <a:solidFill>
                  <a:srgbClr val="99CC00"/>
                </a:solidFill>
              </a:ln>
            </a:endParaRPr>
          </a:p>
        </p:txBody>
      </p:sp>
      <p:pic>
        <p:nvPicPr>
          <p:cNvPr id="3078" name="Picture 6" descr="\\bib-s-s2-62\ruf\bib-u-redk1\Рабочий стол\32e8f514c489c1625cfcaac73ba460d5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871073"/>
            <a:ext cx="1648228" cy="2128295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\\bib-s-s2-62\ruf\bib-u-redk1\Рабочий стол\6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1707296"/>
            <a:ext cx="4254569" cy="3188436"/>
          </a:xfrm>
          <a:prstGeom prst="rect">
            <a:avLst/>
          </a:prstGeom>
          <a:noFill/>
          <a:ln w="19050">
            <a:solidFill>
              <a:schemeClr val="accent3">
                <a:lumMod val="60000"/>
                <a:lumOff val="4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\\bib-s-s2-62\ruf\bib-u-redk1\Рабочий стол\4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713897"/>
            <a:ext cx="4254569" cy="3188436"/>
          </a:xfrm>
          <a:prstGeom prst="rect">
            <a:avLst/>
          </a:prstGeom>
          <a:noFill/>
          <a:ln w="19050">
            <a:solidFill>
              <a:schemeClr val="accent3">
                <a:lumMod val="60000"/>
                <a:lumOff val="4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48471" y="339502"/>
            <a:ext cx="864705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/>
              <a:t>Хочу обратить ваше внимание на то, что виртуальная книжная выставка – это не любая подготовленная презентация, переведённая в видеоролик.</a:t>
            </a:r>
          </a:p>
        </p:txBody>
      </p:sp>
    </p:spTree>
    <p:extLst>
      <p:ext uri="{BB962C8B-B14F-4D97-AF65-F5344CB8AC3E}">
        <p14:creationId xmlns:p14="http://schemas.microsoft.com/office/powerpoint/2010/main" val="2848762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19000"/>
            <a:lum/>
          </a:blip>
          <a:srcRect/>
          <a:stretch>
            <a:fillRect l="-5000" t="-18000" b="-4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07504" y="123478"/>
            <a:ext cx="8928992" cy="4896544"/>
          </a:xfrm>
          <a:prstGeom prst="rect">
            <a:avLst/>
          </a:prstGeom>
          <a:noFill/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n>
                <a:solidFill>
                  <a:srgbClr val="99CC00"/>
                </a:solidFill>
              </a:ln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58" t="23633" r="2530" b="21882"/>
          <a:stretch/>
        </p:blipFill>
        <p:spPr bwMode="auto">
          <a:xfrm>
            <a:off x="2295266" y="1779662"/>
            <a:ext cx="4059422" cy="22710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916" t="27668" r="6819" b="22892"/>
          <a:stretch/>
        </p:blipFill>
        <p:spPr bwMode="auto">
          <a:xfrm>
            <a:off x="179512" y="225879"/>
            <a:ext cx="4486503" cy="25618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470" t="22860" r="2617" b="22213"/>
          <a:stretch/>
        </p:blipFill>
        <p:spPr bwMode="auto">
          <a:xfrm>
            <a:off x="2090822" y="1655057"/>
            <a:ext cx="4468688" cy="25202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4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355" t="22942" r="2588" b="21912"/>
          <a:stretch/>
        </p:blipFill>
        <p:spPr bwMode="auto">
          <a:xfrm>
            <a:off x="4854635" y="2571749"/>
            <a:ext cx="4145679" cy="23431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8" name="Picture 6" descr="\\bib-s-s2-62\ruf\bib-u-redk1\Рабочий стол\32e8f514c489c1625cfcaac73ba460d5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871073"/>
            <a:ext cx="1648228" cy="2128295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\\bib-s-s2-62\ruf\bib-u-redk1\Рабочий стол\923da73f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559510" y="333304"/>
            <a:ext cx="2016224" cy="1915216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762681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19000"/>
            <a:lum/>
          </a:blip>
          <a:srcRect/>
          <a:stretch>
            <a:fillRect l="-5000" t="-18000" b="-4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66" t="24567" r="2246" b="20626"/>
          <a:stretch/>
        </p:blipFill>
        <p:spPr bwMode="auto">
          <a:xfrm>
            <a:off x="287305" y="123478"/>
            <a:ext cx="8594353" cy="471187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87305" y="4679164"/>
            <a:ext cx="8594353" cy="369332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solidFill>
              <a:schemeClr val="accent6">
                <a:lumMod val="20000"/>
                <a:lumOff val="80000"/>
              </a:schemeClr>
            </a:solidFill>
          </a:ln>
          <a:scene3d>
            <a:camera prst="orthographicFront"/>
            <a:lightRig rig="threePt" dir="t"/>
          </a:scene3d>
          <a:sp3d>
            <a:bevelT prst="slope"/>
          </a:sp3d>
        </p:spPr>
        <p:txBody>
          <a:bodyPr wrap="square">
            <a:spAutoFit/>
          </a:bodyPr>
          <a:lstStyle/>
          <a:p>
            <a:pPr algn="ctr"/>
            <a:r>
              <a:rPr lang="ru-RU" b="1" dirty="0"/>
              <a:t>Выбрать стиль оформления презентации</a:t>
            </a:r>
          </a:p>
        </p:txBody>
      </p:sp>
      <p:sp>
        <p:nvSpPr>
          <p:cNvPr id="3" name="Стрелка вправо 2"/>
          <p:cNvSpPr/>
          <p:nvPr/>
        </p:nvSpPr>
        <p:spPr>
          <a:xfrm>
            <a:off x="755576" y="1727836"/>
            <a:ext cx="1296144" cy="181265"/>
          </a:xfrm>
          <a:prstGeom prst="rightArrow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Стрелка вправо 4"/>
          <p:cNvSpPr/>
          <p:nvPr/>
        </p:nvSpPr>
        <p:spPr>
          <a:xfrm rot="19538259" flipV="1">
            <a:off x="568402" y="1319221"/>
            <a:ext cx="1503784" cy="181315"/>
          </a:xfrm>
          <a:prstGeom prst="rightArrow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Овал 3"/>
          <p:cNvSpPr/>
          <p:nvPr/>
        </p:nvSpPr>
        <p:spPr>
          <a:xfrm>
            <a:off x="611560" y="1647519"/>
            <a:ext cx="288032" cy="321234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36249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19000"/>
            <a:lum/>
          </a:blip>
          <a:srcRect/>
          <a:stretch>
            <a:fillRect l="-5000" t="-18000" b="-4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35" t="26366" r="2677" b="20367"/>
          <a:stretch/>
        </p:blipFill>
        <p:spPr bwMode="auto">
          <a:xfrm>
            <a:off x="476283" y="123478"/>
            <a:ext cx="8191433" cy="446999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476283" y="4312503"/>
            <a:ext cx="8191433" cy="830997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6">
                <a:lumMod val="20000"/>
                <a:lumOff val="80000"/>
              </a:schemeClr>
            </a:solidFill>
          </a:ln>
          <a:scene3d>
            <a:camera prst="orthographicFront"/>
            <a:lightRig rig="threePt" dir="t"/>
          </a:scene3d>
          <a:sp3d>
            <a:bevelT w="139700" prst="cross"/>
          </a:sp3d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/>
              <a:t>Обязательно </a:t>
            </a:r>
            <a:r>
              <a:rPr lang="ru-RU" sz="1600" b="1" dirty="0"/>
              <a:t>должны быть </a:t>
            </a:r>
            <a:r>
              <a:rPr lang="ru-RU" sz="1600" b="1" dirty="0" smtClean="0"/>
              <a:t>представлены </a:t>
            </a:r>
            <a:r>
              <a:rPr lang="ru-RU" sz="1600" b="1" dirty="0"/>
              <a:t>изображение </a:t>
            </a:r>
            <a:r>
              <a:rPr lang="ru-RU" sz="1600" b="1" dirty="0" smtClean="0"/>
              <a:t>книги (книг) </a:t>
            </a:r>
            <a:r>
              <a:rPr lang="ru-RU" sz="1600" b="1" dirty="0"/>
              <a:t>или периодических изданий (обложки, иллюстрации), библиографическое </a:t>
            </a:r>
            <a:r>
              <a:rPr lang="ru-RU" sz="1600" b="1" dirty="0" smtClean="0"/>
              <a:t>описание </a:t>
            </a:r>
            <a:r>
              <a:rPr lang="ru-RU" sz="1600" b="1" dirty="0"/>
              <a:t>желательно с </a:t>
            </a:r>
            <a:r>
              <a:rPr lang="ru-RU" sz="1600" b="1" dirty="0" smtClean="0"/>
              <a:t>краткой аннотацией.</a:t>
            </a:r>
            <a:endParaRPr lang="ru-RU" sz="1600" b="1" dirty="0"/>
          </a:p>
        </p:txBody>
      </p:sp>
      <p:sp>
        <p:nvSpPr>
          <p:cNvPr id="4" name="Стрелка вправо 3"/>
          <p:cNvSpPr/>
          <p:nvPr/>
        </p:nvSpPr>
        <p:spPr>
          <a:xfrm rot="9556866" flipV="1">
            <a:off x="3118256" y="466458"/>
            <a:ext cx="1503784" cy="253418"/>
          </a:xfrm>
          <a:prstGeom prst="rightArrow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Стрелка вправо 4"/>
          <p:cNvSpPr/>
          <p:nvPr/>
        </p:nvSpPr>
        <p:spPr>
          <a:xfrm rot="1984035" flipV="1">
            <a:off x="4506319" y="446670"/>
            <a:ext cx="984541" cy="263118"/>
          </a:xfrm>
          <a:prstGeom prst="rightArrow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Овал 6"/>
          <p:cNvSpPr/>
          <p:nvPr/>
        </p:nvSpPr>
        <p:spPr>
          <a:xfrm>
            <a:off x="4427983" y="208646"/>
            <a:ext cx="288032" cy="221568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98819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19000"/>
            <a:lum/>
          </a:blip>
          <a:srcRect/>
          <a:stretch>
            <a:fillRect l="-5000" t="-18000" b="-4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CFE1E3"/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n>
                <a:solidFill>
                  <a:srgbClr val="99CC00"/>
                </a:solidFill>
              </a:ln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42" t="25479" r="3735" b="20368"/>
          <a:stretch/>
        </p:blipFill>
        <p:spPr bwMode="auto">
          <a:xfrm>
            <a:off x="1" y="1199500"/>
            <a:ext cx="6948264" cy="394545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6948265" y="1075944"/>
            <a:ext cx="2195736" cy="4070345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6">
                <a:lumMod val="20000"/>
                <a:lumOff val="80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endParaRPr lang="ru-RU" sz="1100" dirty="0" smtClean="0"/>
          </a:p>
          <a:p>
            <a:pPr algn="ctr"/>
            <a:endParaRPr lang="ru-RU" sz="2250" dirty="0" smtClean="0"/>
          </a:p>
          <a:p>
            <a:pPr algn="ctr"/>
            <a:r>
              <a:rPr lang="ru-RU" sz="2250" dirty="0" smtClean="0"/>
              <a:t>Слайд </a:t>
            </a:r>
          </a:p>
          <a:p>
            <a:pPr algn="ctr"/>
            <a:r>
              <a:rPr lang="ru-RU" sz="2250" dirty="0" smtClean="0"/>
              <a:t>к повести </a:t>
            </a:r>
          </a:p>
          <a:p>
            <a:pPr algn="ctr"/>
            <a:r>
              <a:rPr lang="ru-RU" sz="2250" dirty="0" smtClean="0"/>
              <a:t>«</a:t>
            </a:r>
            <a:r>
              <a:rPr lang="ru-RU" sz="2250" dirty="0"/>
              <a:t>На выгодных условиях»</a:t>
            </a:r>
          </a:p>
          <a:p>
            <a:pPr algn="ctr"/>
            <a:r>
              <a:rPr lang="ru-RU" sz="2250" dirty="0" smtClean="0"/>
              <a:t> из сборника «</a:t>
            </a:r>
            <a:r>
              <a:rPr lang="ru-RU" sz="2250" dirty="0"/>
              <a:t>Тьма, – </a:t>
            </a:r>
          </a:p>
          <a:p>
            <a:pPr algn="ctr"/>
            <a:r>
              <a:rPr lang="ru-RU" sz="2250" dirty="0" smtClean="0"/>
              <a:t>и больше ничего» Стивена Кинга</a:t>
            </a:r>
          </a:p>
          <a:p>
            <a:pPr algn="ctr"/>
            <a:endParaRPr lang="ru-RU" sz="2250" b="1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-2" y="-3478"/>
            <a:ext cx="9144001" cy="1200329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6">
                <a:lumMod val="20000"/>
                <a:lumOff val="80000"/>
              </a:schemeClr>
            </a:solidFill>
          </a:ln>
          <a:scene3d>
            <a:camera prst="orthographicFront"/>
            <a:lightRig rig="threePt" dir="t"/>
          </a:scene3d>
          <a:sp3d>
            <a:bevelT w="139700" prst="cross"/>
          </a:sp3d>
        </p:spPr>
        <p:txBody>
          <a:bodyPr wrap="square">
            <a:spAutoFit/>
          </a:bodyPr>
          <a:lstStyle/>
          <a:p>
            <a:pPr algn="ctr"/>
            <a:r>
              <a:rPr lang="ru-RU" b="1" dirty="0"/>
              <a:t>А дальше, можно добавлять всё, что посчитаете нужным и необходимым. </a:t>
            </a:r>
            <a:endParaRPr lang="ru-RU" b="1" dirty="0" smtClean="0"/>
          </a:p>
          <a:p>
            <a:pPr algn="ctr"/>
            <a:r>
              <a:rPr lang="ru-RU" b="1" dirty="0" smtClean="0"/>
              <a:t>Текст </a:t>
            </a:r>
            <a:r>
              <a:rPr lang="ru-RU" b="1" dirty="0"/>
              <a:t>об авторе, об истории создания </a:t>
            </a:r>
            <a:r>
              <a:rPr lang="ru-RU" b="1" dirty="0" smtClean="0"/>
              <a:t>книги, </a:t>
            </a:r>
            <a:r>
              <a:rPr lang="ru-RU" b="1" dirty="0"/>
              <a:t>о событиях и героях, об эпохе, когда происходит </a:t>
            </a:r>
            <a:r>
              <a:rPr lang="ru-RU" b="1" dirty="0" smtClean="0"/>
              <a:t>действие, </a:t>
            </a:r>
            <a:r>
              <a:rPr lang="ru-RU" b="1" dirty="0"/>
              <a:t>цитаты, иллюстрации, фотографии </a:t>
            </a:r>
            <a:endParaRPr lang="ru-RU" b="1" dirty="0" smtClean="0"/>
          </a:p>
          <a:p>
            <a:pPr algn="ctr"/>
            <a:r>
              <a:rPr lang="ru-RU" b="1" dirty="0" smtClean="0"/>
              <a:t>и </a:t>
            </a:r>
            <a:r>
              <a:rPr lang="ru-RU" b="1" dirty="0"/>
              <a:t>так далее и тому подобное</a:t>
            </a:r>
            <a:r>
              <a:rPr lang="ru-RU" b="1" dirty="0" smtClean="0"/>
              <a:t>…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8123469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19000"/>
            <a:lum/>
          </a:blip>
          <a:srcRect/>
          <a:stretch>
            <a:fillRect l="-5000" t="-18000" b="-4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CFE1E3"/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n>
                <a:solidFill>
                  <a:srgbClr val="99CC00"/>
                </a:solidFill>
              </a:ln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7163613" y="989970"/>
            <a:ext cx="2008682" cy="4154984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6">
                <a:lumMod val="20000"/>
                <a:lumOff val="80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endParaRPr lang="ru-RU" sz="2400" b="1" dirty="0" smtClean="0"/>
          </a:p>
          <a:p>
            <a:pPr algn="ctr"/>
            <a:endParaRPr lang="ru-RU" sz="2400" b="1" dirty="0"/>
          </a:p>
          <a:p>
            <a:pPr algn="ctr"/>
            <a:r>
              <a:rPr lang="ru-RU" sz="2400" dirty="0" smtClean="0"/>
              <a:t>Слайд </a:t>
            </a:r>
          </a:p>
          <a:p>
            <a:pPr algn="ctr"/>
            <a:r>
              <a:rPr lang="ru-RU" sz="2400" dirty="0" smtClean="0"/>
              <a:t>к повести Стивена Кинга </a:t>
            </a:r>
          </a:p>
          <a:p>
            <a:pPr algn="ctr"/>
            <a:r>
              <a:rPr lang="ru-RU" sz="2400" dirty="0" smtClean="0"/>
              <a:t>«На выгодных условиях»</a:t>
            </a:r>
            <a:endParaRPr lang="ru-RU" sz="2400" dirty="0"/>
          </a:p>
          <a:p>
            <a:pPr algn="ctr"/>
            <a:endParaRPr lang="ru-RU" sz="2400" dirty="0" smtClean="0"/>
          </a:p>
          <a:p>
            <a:pPr algn="ctr"/>
            <a:endParaRPr lang="ru-RU" sz="2400" b="1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-1" y="0"/>
            <a:ext cx="9172295" cy="1077218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6">
                <a:lumMod val="20000"/>
                <a:lumOff val="80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600" b="1" dirty="0"/>
              <a:t>А дальше, можно добавлять всё, что посчитаете нужным и необходимым. Текст об авторе, об истории создания книги, иллюстраторах, о событиях и героях, об эпохе, когда происходит действие, о видении автора, цитаты, иллюстрации, фотографии и так далее и тому подобное</a:t>
            </a:r>
            <a:r>
              <a:rPr lang="ru-RU" sz="1600" b="1" dirty="0" smtClean="0"/>
              <a:t>…</a:t>
            </a:r>
            <a:endParaRPr lang="ru-RU" sz="1600" b="1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324" t="25147" r="2677" b="20478"/>
          <a:stretch/>
        </p:blipFill>
        <p:spPr bwMode="auto">
          <a:xfrm>
            <a:off x="-12993" y="0"/>
            <a:ext cx="9185288" cy="514495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56971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19000"/>
            <a:lum/>
          </a:blip>
          <a:srcRect/>
          <a:stretch>
            <a:fillRect l="-5000" t="-18000" b="-4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332349" y="591530"/>
            <a:ext cx="2664296" cy="3960440"/>
          </a:xfrm>
          <a:solidFill>
            <a:srgbClr val="FFE0C1">
              <a:alpha val="20000"/>
            </a:srgbClr>
          </a:solidFill>
          <a:ln>
            <a:noFill/>
          </a:ln>
          <a:scene3d>
            <a:camera prst="orthographicFront"/>
            <a:lightRig rig="threePt" dir="t"/>
          </a:scene3d>
          <a:sp3d>
            <a:bevelT w="139700" prst="cross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>
              <a:spcBef>
                <a:spcPts val="600"/>
              </a:spcBef>
            </a:pPr>
            <a:r>
              <a:rPr lang="ru-RU" sz="2000" b="1" dirty="0" smtClean="0">
                <a:effectLst/>
              </a:rPr>
              <a:t>Не </a:t>
            </a:r>
            <a:r>
              <a:rPr lang="ru-RU" sz="2000" b="1" dirty="0">
                <a:effectLst/>
              </a:rPr>
              <a:t>стоит вставлять </a:t>
            </a:r>
            <a:r>
              <a:rPr lang="ru-RU" sz="2000" b="1" dirty="0" smtClean="0">
                <a:effectLst/>
              </a:rPr>
              <a:t>маленькие</a:t>
            </a:r>
            <a:br>
              <a:rPr lang="ru-RU" sz="2000" b="1" dirty="0" smtClean="0">
                <a:effectLst/>
              </a:rPr>
            </a:br>
            <a:r>
              <a:rPr lang="ru-RU" sz="2000" b="1" dirty="0" smtClean="0">
                <a:effectLst/>
              </a:rPr>
              <a:t>или </a:t>
            </a:r>
            <a:br>
              <a:rPr lang="ru-RU" sz="2000" b="1" dirty="0" smtClean="0">
                <a:effectLst/>
              </a:rPr>
            </a:br>
            <a:r>
              <a:rPr lang="ru-RU" sz="2000" b="1" dirty="0" smtClean="0">
                <a:effectLst/>
              </a:rPr>
              <a:t>нечёткие изображения, </a:t>
            </a:r>
            <a:br>
              <a:rPr lang="ru-RU" sz="2000" b="1" dirty="0" smtClean="0">
                <a:effectLst/>
              </a:rPr>
            </a:br>
            <a:r>
              <a:rPr lang="ru-RU" sz="2000" b="1" dirty="0" smtClean="0">
                <a:effectLst/>
              </a:rPr>
              <a:t>а тем более </a:t>
            </a:r>
            <a:r>
              <a:rPr lang="ru-RU" sz="2000" b="1" u="sng" dirty="0">
                <a:effectLst/>
              </a:rPr>
              <a:t>деформированные</a:t>
            </a:r>
            <a:r>
              <a:rPr lang="ru-RU" sz="2000" b="1" dirty="0">
                <a:effectLst/>
              </a:rPr>
              <a:t> </a:t>
            </a:r>
            <a:r>
              <a:rPr lang="ru-RU" sz="2000" b="1" dirty="0" smtClean="0">
                <a:effectLst/>
              </a:rPr>
              <a:t>иллюстрации. </a:t>
            </a:r>
            <a:br>
              <a:rPr lang="ru-RU" sz="2000" b="1" dirty="0" smtClean="0">
                <a:effectLst/>
              </a:rPr>
            </a:br>
            <a:r>
              <a:rPr lang="ru-RU" sz="2000" b="1" dirty="0" smtClean="0">
                <a:effectLst/>
              </a:rPr>
              <a:t>Они </a:t>
            </a:r>
            <a:r>
              <a:rPr lang="ru-RU" sz="2000" b="1" dirty="0">
                <a:effectLst/>
              </a:rPr>
              <a:t>вызывают смех или недоумение</a:t>
            </a:r>
            <a:r>
              <a:rPr lang="ru-RU" sz="2000" b="1" dirty="0" smtClean="0">
                <a:effectLst/>
              </a:rPr>
              <a:t>.</a:t>
            </a:r>
            <a:br>
              <a:rPr lang="ru-RU" sz="2000" b="1" dirty="0" smtClean="0">
                <a:effectLst/>
              </a:rPr>
            </a:br>
            <a:endParaRPr lang="ru-RU" sz="2000" b="1" i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002060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07504" y="123478"/>
            <a:ext cx="8928992" cy="4896544"/>
          </a:xfrm>
          <a:prstGeom prst="rect">
            <a:avLst/>
          </a:prstGeom>
          <a:noFill/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n>
                <a:solidFill>
                  <a:srgbClr val="99CC00"/>
                </a:solidFill>
              </a:ln>
            </a:endParaRPr>
          </a:p>
        </p:txBody>
      </p:sp>
      <p:pic>
        <p:nvPicPr>
          <p:cNvPr id="5" name="Picture 2" descr="\\bib-s-s2-62\ruf\bib-u-redk1\Рабочий стол\59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976" y="123478"/>
            <a:ext cx="6188216" cy="4877341"/>
          </a:xfrm>
          <a:prstGeom prst="rect">
            <a:avLst/>
          </a:prstGeom>
          <a:noFill/>
          <a:ln w="28575">
            <a:solidFill>
              <a:schemeClr val="accent3">
                <a:lumMod val="60000"/>
                <a:lumOff val="4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042075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19000"/>
            <a:lum/>
          </a:blip>
          <a:srcRect/>
          <a:stretch>
            <a:fillRect l="-5000" t="-18000" b="-4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04247" y="591530"/>
            <a:ext cx="2192397" cy="3960440"/>
          </a:xfrm>
          <a:solidFill>
            <a:srgbClr val="FFE0C1">
              <a:alpha val="20000"/>
            </a:srgbClr>
          </a:solidFill>
          <a:ln>
            <a:noFill/>
          </a:ln>
          <a:scene3d>
            <a:camera prst="orthographicFront"/>
            <a:lightRig rig="threePt" dir="t"/>
          </a:scene3d>
          <a:sp3d>
            <a:bevelT w="139700" prst="cross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>
              <a:spcBef>
                <a:spcPts val="600"/>
              </a:spcBef>
            </a:pPr>
            <a:r>
              <a:rPr lang="ru-RU" sz="2000" b="1" dirty="0">
                <a:effectLst/>
              </a:rPr>
              <a:t>Тоже самое касается </a:t>
            </a:r>
            <a:r>
              <a:rPr lang="ru-RU" sz="2000" b="1" dirty="0" smtClean="0">
                <a:effectLst/>
              </a:rPr>
              <a:t/>
            </a:r>
            <a:br>
              <a:rPr lang="ru-RU" sz="2000" b="1" dirty="0" smtClean="0">
                <a:effectLst/>
              </a:rPr>
            </a:br>
            <a:r>
              <a:rPr lang="ru-RU" sz="2000" b="1" dirty="0" smtClean="0">
                <a:effectLst/>
              </a:rPr>
              <a:t>текста</a:t>
            </a:r>
            <a:r>
              <a:rPr lang="ru-RU" sz="2000" b="1" dirty="0">
                <a:effectLst/>
              </a:rPr>
              <a:t>. </a:t>
            </a:r>
            <a:r>
              <a:rPr lang="ru-RU" sz="2000" b="1" dirty="0" smtClean="0">
                <a:effectLst/>
              </a:rPr>
              <a:t/>
            </a:r>
            <a:br>
              <a:rPr lang="ru-RU" sz="2000" b="1" dirty="0" smtClean="0">
                <a:effectLst/>
              </a:rPr>
            </a:br>
            <a:r>
              <a:rPr lang="ru-RU" sz="2000" b="1" dirty="0" smtClean="0">
                <a:effectLst/>
              </a:rPr>
              <a:t>Он </a:t>
            </a:r>
            <a:r>
              <a:rPr lang="ru-RU" sz="2000" b="1" dirty="0">
                <a:effectLst/>
              </a:rPr>
              <a:t>должен быть </a:t>
            </a:r>
            <a:r>
              <a:rPr lang="ru-RU" sz="2000" b="1" dirty="0" smtClean="0">
                <a:effectLst/>
              </a:rPr>
              <a:t/>
            </a:r>
            <a:br>
              <a:rPr lang="ru-RU" sz="2000" b="1" dirty="0" smtClean="0">
                <a:effectLst/>
              </a:rPr>
            </a:br>
            <a:r>
              <a:rPr lang="ru-RU" sz="2000" b="1" dirty="0" smtClean="0">
                <a:effectLst/>
              </a:rPr>
              <a:t>не </a:t>
            </a:r>
            <a:r>
              <a:rPr lang="ru-RU" sz="2000" b="1" dirty="0">
                <a:effectLst/>
              </a:rPr>
              <a:t>слишком большим, </a:t>
            </a:r>
            <a:r>
              <a:rPr lang="ru-RU" sz="2000" b="1" dirty="0" smtClean="0">
                <a:effectLst/>
              </a:rPr>
              <a:t>чётким </a:t>
            </a:r>
            <a:br>
              <a:rPr lang="ru-RU" sz="2000" b="1" dirty="0" smtClean="0">
                <a:effectLst/>
              </a:rPr>
            </a:br>
            <a:r>
              <a:rPr lang="ru-RU" sz="2000" b="1" dirty="0" smtClean="0">
                <a:effectLst/>
              </a:rPr>
              <a:t>и </a:t>
            </a:r>
            <a:r>
              <a:rPr lang="ru-RU" sz="2000" b="1" dirty="0">
                <a:effectLst/>
              </a:rPr>
              <a:t>хорошо читаемым</a:t>
            </a:r>
            <a:r>
              <a:rPr lang="ru-RU" sz="2000" b="1" dirty="0" smtClean="0">
                <a:effectLst/>
              </a:rPr>
              <a:t>.</a:t>
            </a:r>
            <a:br>
              <a:rPr lang="ru-RU" sz="2000" b="1" dirty="0" smtClean="0">
                <a:effectLst/>
              </a:rPr>
            </a:br>
            <a:endParaRPr lang="ru-RU" sz="2000" b="1" i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002060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07504" y="123478"/>
            <a:ext cx="8928992" cy="4896544"/>
          </a:xfrm>
          <a:prstGeom prst="rect">
            <a:avLst/>
          </a:prstGeom>
          <a:noFill/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n>
                <a:solidFill>
                  <a:srgbClr val="99CC00"/>
                </a:solidFill>
              </a:ln>
            </a:endParaRPr>
          </a:p>
        </p:txBody>
      </p:sp>
      <p:pic>
        <p:nvPicPr>
          <p:cNvPr id="6" name="Picture 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559" t="28625" r="44411" b="38787"/>
          <a:stretch/>
        </p:blipFill>
        <p:spPr bwMode="auto">
          <a:xfrm>
            <a:off x="132126" y="126589"/>
            <a:ext cx="6575043" cy="4893433"/>
          </a:xfrm>
          <a:prstGeom prst="rect">
            <a:avLst/>
          </a:prstGeom>
          <a:noFill/>
          <a:ln w="28575">
            <a:solidFill>
              <a:schemeClr val="accent3">
                <a:lumMod val="60000"/>
                <a:lumOff val="4000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962452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19000"/>
            <a:lum/>
          </a:blip>
          <a:srcRect/>
          <a:stretch>
            <a:fillRect l="-5000" t="-18000" b="-4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7163613" y="989970"/>
            <a:ext cx="2008682" cy="4154984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6">
                <a:lumMod val="20000"/>
                <a:lumOff val="80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endParaRPr lang="ru-RU" sz="2400" b="1" dirty="0" smtClean="0"/>
          </a:p>
          <a:p>
            <a:pPr algn="ctr"/>
            <a:endParaRPr lang="ru-RU" sz="2400" b="1" dirty="0"/>
          </a:p>
          <a:p>
            <a:pPr algn="ctr"/>
            <a:r>
              <a:rPr lang="ru-RU" sz="2400" dirty="0" smtClean="0"/>
              <a:t>Слайд </a:t>
            </a:r>
          </a:p>
          <a:p>
            <a:pPr algn="ctr"/>
            <a:r>
              <a:rPr lang="ru-RU" sz="2400" dirty="0" smtClean="0"/>
              <a:t>к повести Стивена Кинга </a:t>
            </a:r>
          </a:p>
          <a:p>
            <a:pPr algn="ctr"/>
            <a:r>
              <a:rPr lang="ru-RU" sz="2400" dirty="0" smtClean="0"/>
              <a:t>«На выгодных условиях»</a:t>
            </a:r>
            <a:endParaRPr lang="ru-RU" sz="2400" dirty="0"/>
          </a:p>
          <a:p>
            <a:pPr algn="ctr"/>
            <a:endParaRPr lang="ru-RU" sz="2400" dirty="0" smtClean="0"/>
          </a:p>
          <a:p>
            <a:pPr algn="ctr"/>
            <a:endParaRPr lang="ru-RU" sz="2400" b="1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-1" y="0"/>
            <a:ext cx="9172295" cy="830997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6">
                <a:lumMod val="20000"/>
                <a:lumOff val="80000"/>
              </a:schemeClr>
            </a:solidFill>
          </a:ln>
          <a:scene3d>
            <a:camera prst="orthographicFront"/>
            <a:lightRig rig="threePt" dir="t"/>
          </a:scene3d>
          <a:sp3d>
            <a:bevelT w="139700" prst="cross"/>
          </a:sp3d>
        </p:spPr>
        <p:txBody>
          <a:bodyPr wrap="square">
            <a:spAutoFit/>
          </a:bodyPr>
          <a:lstStyle/>
          <a:p>
            <a:pPr algn="ctr"/>
            <a:r>
              <a:rPr lang="ru-RU" sz="1600" b="1" dirty="0"/>
              <a:t>Не забудьте, в конце </a:t>
            </a:r>
            <a:r>
              <a:rPr lang="ru-RU" sz="1600" b="1" dirty="0" smtClean="0"/>
              <a:t>указать </a:t>
            </a:r>
            <a:r>
              <a:rPr lang="ru-RU" sz="1600" b="1" dirty="0"/>
              <a:t>источники текста к </a:t>
            </a:r>
            <a:r>
              <a:rPr lang="ru-RU" sz="1600" b="1" dirty="0" smtClean="0"/>
              <a:t>выставке, вставленной музыки (отрывка из фильма), </a:t>
            </a:r>
            <a:r>
              <a:rPr lang="ru-RU" sz="1600" b="1" dirty="0"/>
              <a:t>а так </a:t>
            </a:r>
            <a:r>
              <a:rPr lang="ru-RU" sz="1600" b="1" dirty="0" smtClean="0"/>
              <a:t>все мы библиотекари</a:t>
            </a:r>
            <a:r>
              <a:rPr lang="ru-RU" sz="1600" b="1" dirty="0"/>
              <a:t>, сделать правильное библиографическое </a:t>
            </a:r>
            <a:r>
              <a:rPr lang="ru-RU" sz="1600" b="1" dirty="0" smtClean="0"/>
              <a:t>описание.</a:t>
            </a:r>
            <a:endParaRPr lang="ru-RU" sz="1600" b="1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324" t="27023" r="2677" b="20146"/>
          <a:stretch/>
        </p:blipFill>
        <p:spPr bwMode="auto">
          <a:xfrm>
            <a:off x="-28296" y="830997"/>
            <a:ext cx="9172296" cy="431250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949578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19000"/>
            <a:lum/>
          </a:blip>
          <a:srcRect/>
          <a:stretch>
            <a:fillRect l="-5000" t="-18000" b="-4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07504" y="123478"/>
            <a:ext cx="8928992" cy="4896544"/>
          </a:xfrm>
          <a:prstGeom prst="rect">
            <a:avLst/>
          </a:prstGeom>
          <a:noFill/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n>
                <a:solidFill>
                  <a:srgbClr val="99CC00"/>
                </a:solidFill>
              </a:ln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ctrTitle"/>
          </p:nvPr>
        </p:nvSpPr>
        <p:spPr>
          <a:xfrm>
            <a:off x="323528" y="987574"/>
            <a:ext cx="3240360" cy="3096344"/>
          </a:xfrm>
          <a:solidFill>
            <a:srgbClr val="FFE0C1">
              <a:alpha val="48000"/>
            </a:srgbClr>
          </a:solidFill>
          <a:ln>
            <a:noFill/>
          </a:ln>
          <a:scene3d>
            <a:camera prst="orthographicFront"/>
            <a:lightRig rig="threePt" dir="t"/>
          </a:scene3d>
          <a:sp3d>
            <a:bevelT w="139700" prst="cross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>
              <a:spcBef>
                <a:spcPts val="600"/>
              </a:spcBef>
            </a:pPr>
            <a:r>
              <a:rPr lang="ru-RU" sz="2400" b="1" i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ru-RU" sz="2400" b="1" i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Помните</a:t>
            </a:r>
            <a:r>
              <a:rPr lang="ru-RU" sz="2400" b="1" i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, что </a:t>
            </a:r>
            <a:r>
              <a:rPr lang="ru-RU" sz="2400" b="1" i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/>
            </a:r>
            <a:br>
              <a:rPr lang="ru-RU" sz="2400" b="1" i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12700" stA="28000" endPos="45000" dist="1000" dir="5400000" sy="-100000" algn="bl" rotWithShape="0"/>
                </a:effectLst>
              </a:rPr>
            </a:br>
            <a:r>
              <a:rPr lang="ru-RU" sz="2400" b="1" i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в </a:t>
            </a:r>
            <a:r>
              <a:rPr lang="ru-RU" sz="2400" b="1" i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наше время многие просматривают материалы </a:t>
            </a:r>
            <a:r>
              <a:rPr lang="ru-RU" sz="2400" b="1" i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/>
            </a:r>
            <a:br>
              <a:rPr lang="ru-RU" sz="2400" b="1" i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12700" stA="28000" endPos="45000" dist="1000" dir="5400000" sy="-100000" algn="bl" rotWithShape="0"/>
                </a:effectLst>
              </a:rPr>
            </a:br>
            <a:r>
              <a:rPr lang="ru-RU" sz="2400" b="1" i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и </a:t>
            </a:r>
            <a:r>
              <a:rPr lang="ru-RU" sz="2400" b="1" i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видео </a:t>
            </a:r>
            <a:r>
              <a:rPr lang="ru-RU" sz="2400" b="1" i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/>
            </a:r>
            <a:br>
              <a:rPr lang="ru-RU" sz="2400" b="1" i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12700" stA="28000" endPos="45000" dist="1000" dir="5400000" sy="-100000" algn="bl" rotWithShape="0"/>
                </a:effectLst>
              </a:rPr>
            </a:br>
            <a:r>
              <a:rPr lang="ru-RU" sz="2400" b="1" i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на </a:t>
            </a:r>
            <a:r>
              <a:rPr lang="ru-RU" sz="2400" b="1" i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смартфонах и </a:t>
            </a:r>
            <a:r>
              <a:rPr lang="ru-RU" sz="2400" b="1" i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телефонах</a:t>
            </a:r>
            <a:endParaRPr lang="ru-RU" sz="2400" b="1" i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002060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1026" name="Picture 2" descr="\\bib-s-s2-62\ruf\bib-u-redk1\Рабочий стол\videonablyudenie-cherez-telefo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904" y="123478"/>
            <a:ext cx="5328592" cy="4896544"/>
          </a:xfrm>
          <a:prstGeom prst="rect">
            <a:avLst/>
          </a:prstGeom>
          <a:noFill/>
          <a:ln w="19050">
            <a:solidFill>
              <a:schemeClr val="accent3">
                <a:lumMod val="60000"/>
                <a:lumOff val="4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025146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19000"/>
            <a:lum/>
          </a:blip>
          <a:srcRect/>
          <a:stretch>
            <a:fillRect l="-5000" t="-18000" b="-4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07504" y="123478"/>
            <a:ext cx="8928992" cy="4896544"/>
          </a:xfrm>
          <a:prstGeom prst="rect">
            <a:avLst/>
          </a:prstGeom>
          <a:noFill/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n>
                <a:solidFill>
                  <a:srgbClr val="99CC00"/>
                </a:solidFill>
              </a:ln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 rot="21112628">
            <a:off x="596285" y="1092723"/>
            <a:ext cx="7772400" cy="2374153"/>
          </a:xfrm>
        </p:spPr>
        <p:txBody>
          <a:bodyPr/>
          <a:lstStyle/>
          <a:p>
            <a:r>
              <a:rPr lang="ru-RU" sz="5400" b="1" i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12700" stA="28000" endPos="45000" dist="1000" dir="5400000" sy="-100000" algn="bl" rotWithShape="0"/>
                </a:effectLst>
                <a:ea typeface="+mn-ea"/>
                <a:cs typeface="+mn-cs"/>
              </a:rPr>
              <a:t>Спасибо </a:t>
            </a:r>
            <a:br>
              <a:rPr lang="ru-RU" sz="5400" b="1" i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12700" stA="28000" endPos="45000" dist="1000" dir="5400000" sy="-100000" algn="bl" rotWithShape="0"/>
                </a:effectLst>
                <a:ea typeface="+mn-ea"/>
                <a:cs typeface="+mn-cs"/>
              </a:rPr>
            </a:br>
            <a:r>
              <a:rPr lang="ru-RU" sz="5400" b="1" i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12700" stA="28000" endPos="45000" dist="1000" dir="5400000" sy="-100000" algn="bl" rotWithShape="0"/>
                </a:effectLst>
                <a:ea typeface="+mn-ea"/>
                <a:cs typeface="+mn-cs"/>
              </a:rPr>
              <a:t>за внимание</a:t>
            </a:r>
          </a:p>
        </p:txBody>
      </p:sp>
    </p:spTree>
    <p:extLst>
      <p:ext uri="{BB962C8B-B14F-4D97-AF65-F5344CB8AC3E}">
        <p14:creationId xmlns:p14="http://schemas.microsoft.com/office/powerpoint/2010/main" val="2889875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сполнительная">
  <a:themeElements>
    <a:clrScheme name="Исполнительная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Исполнительная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Исполнитель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Executive</Template>
  <TotalTime>12130</TotalTime>
  <Words>337</Words>
  <Application>Microsoft Office PowerPoint</Application>
  <PresentationFormat>Экран (16:9)</PresentationFormat>
  <Paragraphs>49</Paragraphs>
  <Slides>22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8" baseType="lpstr">
      <vt:lpstr>Arial</vt:lpstr>
      <vt:lpstr>Calibri</vt:lpstr>
      <vt:lpstr>Century Gothic</vt:lpstr>
      <vt:lpstr>Courier New</vt:lpstr>
      <vt:lpstr>Palatino Linotype</vt:lpstr>
      <vt:lpstr>Исполнительная</vt:lpstr>
      <vt:lpstr> Как создать                       виртуальную выставку</vt:lpstr>
      <vt:lpstr> Выставочная деятельность библиотек является одним из актуальных направлений библиотечной работы. Выставка – это всегда и творчество  и возможность соединить в единое целое библиотекаря, книгу и читателя. </vt:lpstr>
      <vt:lpstr>Презентация PowerPoint</vt:lpstr>
      <vt:lpstr> Время диктует нам необходимость перемен, в том числе и при создании выставок. Сочетание традиционного и нового подразумевает активное внедрение новых технологий в выставочную работу.  Прежде всего – это электронные технологии.</vt:lpstr>
      <vt:lpstr> Электронные (или виртуальные)  выставки – это синтез традиционного книжного и новейшего электронного способов представления информации. </vt:lpstr>
      <vt:lpstr>Презентация PowerPoint</vt:lpstr>
      <vt:lpstr>Презентация PowerPoint</vt:lpstr>
      <vt:lpstr> Программы «Paint» и «Microsoft Office Picture Manager»</vt:lpstr>
      <vt:lpstr> Power Point</vt:lpstr>
      <vt:lpstr>Презентация PowerPoint</vt:lpstr>
      <vt:lpstr> Как создать виртуальную выставку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Не стоит вставлять маленькие или  нечёткие изображения,  а тем более деформированные иллюстрации.  Они вызывают смех или недоумение. </vt:lpstr>
      <vt:lpstr>Тоже самое касается  текста.  Он должен быть  не слишком большим, чётким  и хорошо читаемым. </vt:lpstr>
      <vt:lpstr>Презентация PowerPoint</vt:lpstr>
      <vt:lpstr> Помните, что  в наше время многие просматривают материалы  и видео  на смартфонах и телефонах</vt:lpstr>
      <vt:lpstr>Спасибо  за внимание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Марина</dc:creator>
  <cp:lastModifiedBy>bib-u-metd1</cp:lastModifiedBy>
  <cp:revision>862</cp:revision>
  <dcterms:modified xsi:type="dcterms:W3CDTF">2023-04-12T12:32:57Z</dcterms:modified>
</cp:coreProperties>
</file>